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98" r:id="rId3"/>
    <p:sldId id="318" r:id="rId4"/>
    <p:sldId id="299" r:id="rId5"/>
    <p:sldId id="320" r:id="rId6"/>
    <p:sldId id="328" r:id="rId7"/>
    <p:sldId id="329" r:id="rId8"/>
    <p:sldId id="327" r:id="rId9"/>
    <p:sldId id="330" r:id="rId10"/>
    <p:sldId id="331" r:id="rId11"/>
    <p:sldId id="326" r:id="rId12"/>
    <p:sldId id="321" r:id="rId13"/>
    <p:sldId id="332" r:id="rId14"/>
    <p:sldId id="322" r:id="rId15"/>
    <p:sldId id="323" r:id="rId16"/>
    <p:sldId id="333" r:id="rId17"/>
    <p:sldId id="324" r:id="rId18"/>
    <p:sldId id="325" r:id="rId19"/>
    <p:sldId id="334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A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649" autoAdjust="0"/>
    <p:restoredTop sz="94680" autoAdjust="0"/>
  </p:normalViewPr>
  <p:slideViewPr>
    <p:cSldViewPr>
      <p:cViewPr varScale="1">
        <p:scale>
          <a:sx n="80" d="100"/>
          <a:sy n="80" d="100"/>
        </p:scale>
        <p:origin x="-1301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22.05.2019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6787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22.05.2019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1078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22.05.2019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572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22.05.2019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678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22.05.2019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7346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22.05.2019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1707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22.05.2019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472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22.05.2019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5048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22.05.2019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499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22.05.2019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2216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22.05.2019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4027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6647-9E98-4ECF-B541-811D11A9919F}" type="datetimeFigureOut">
              <a:rPr lang="tr-TR" smtClean="0"/>
              <a:t>22.05.2019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5410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-30209" y="620688"/>
            <a:ext cx="9036496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ÖZEL DÖRTGENLER</a:t>
            </a:r>
            <a:r>
              <a:rPr lang="tr-TR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-2</a:t>
            </a:r>
          </a:p>
          <a:p>
            <a:pPr algn="ctr"/>
            <a:r>
              <a:rPr lang="tr-TR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KARE - DİKDÖRTGEN</a:t>
            </a:r>
            <a:endParaRPr lang="tr-TR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0" y="1611069"/>
            <a:ext cx="8366933" cy="729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23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4320480" cy="374441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ikdörtgen 2"/>
          <p:cNvSpPr/>
          <p:nvPr/>
        </p:nvSpPr>
        <p:spPr>
          <a:xfrm>
            <a:off x="4932040" y="260647"/>
            <a:ext cx="363846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Şekil 4 eş kareden </a:t>
            </a:r>
            <a:r>
              <a:rPr lang="tr-TR" sz="2800" b="1" dirty="0" err="1"/>
              <a:t>oluşmaktadır.Karelerin</a:t>
            </a:r>
            <a:r>
              <a:rPr lang="tr-TR" sz="2800" b="1" dirty="0"/>
              <a:t> bir kenarı 6br olduğuna göre, şeklin çevresi kaç </a:t>
            </a:r>
            <a:r>
              <a:rPr lang="tr-TR" sz="2800" b="1" dirty="0" err="1"/>
              <a:t>br</a:t>
            </a:r>
            <a:r>
              <a:rPr lang="tr-TR" sz="2800" b="1" dirty="0"/>
              <a:t> </a:t>
            </a:r>
            <a:r>
              <a:rPr lang="tr-TR" sz="2800" b="1" dirty="0" err="1"/>
              <a:t>dir</a:t>
            </a:r>
            <a:r>
              <a:rPr lang="tr-TR" sz="28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2496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4608512" cy="417646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Dikdörtgen 3"/>
          <p:cNvSpPr/>
          <p:nvPr/>
        </p:nvSpPr>
        <p:spPr>
          <a:xfrm>
            <a:off x="5004048" y="261565"/>
            <a:ext cx="4139952" cy="3036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ABCD Kare, [BD]köşegen, |CE|=117br,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|BD|=4|DE|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olduğuna göre,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karenin alanı kaç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br</a:t>
            </a:r>
            <a:r>
              <a:rPr lang="tr-TR" sz="2800" b="1" baseline="30000" dirty="0">
                <a:ea typeface="Calibri"/>
                <a:cs typeface="Times New Roman"/>
              </a:rPr>
              <a:t>2</a:t>
            </a:r>
            <a:r>
              <a:rPr lang="tr-TR" sz="2800" b="1" dirty="0">
                <a:ea typeface="Calibri"/>
                <a:cs typeface="Times New Roman"/>
              </a:rPr>
              <a:t> </a:t>
            </a:r>
            <a:r>
              <a:rPr lang="tr-TR" sz="2800" b="1" dirty="0" err="1">
                <a:ea typeface="Calibri"/>
                <a:cs typeface="Times New Roman"/>
              </a:rPr>
              <a:t>dir</a:t>
            </a:r>
            <a:r>
              <a:rPr lang="tr-TR" sz="2800" b="1" dirty="0">
                <a:ea typeface="Calibri"/>
                <a:cs typeface="Times New Roman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4256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4176464" cy="3744416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kdörtgen 2"/>
              <p:cNvSpPr/>
              <p:nvPr/>
            </p:nvSpPr>
            <p:spPr>
              <a:xfrm>
                <a:off x="4548974" y="260648"/>
                <a:ext cx="4572000" cy="303070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tr-TR" sz="3200" b="1" dirty="0">
                    <a:ea typeface="Calibri"/>
                    <a:cs typeface="Times New Roman"/>
                  </a:rPr>
                  <a:t>ABCD Kare, |BC|=</a:t>
                </a:r>
                <a14:m>
                  <m:oMath xmlns:m="http://schemas.openxmlformats.org/officeDocument/2006/math">
                    <m:r>
                      <a:rPr lang="tr-TR" sz="32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tr-TR" sz="32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radPr>
                      <m:deg/>
                      <m:e>
                        <m:r>
                          <a:rPr lang="tr-TR" sz="32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𝟏𝟎</m:t>
                        </m:r>
                      </m:e>
                    </m:rad>
                    <m:r>
                      <a:rPr lang="tr-TR" sz="32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𝒄𝒎</m:t>
                    </m:r>
                  </m:oMath>
                </a14:m>
                <a:r>
                  <a:rPr lang="tr-TR" sz="3200" b="1" dirty="0">
                    <a:ea typeface="Times New Roman"/>
                    <a:cs typeface="Times New Roman"/>
                  </a:rPr>
                  <a:t> </a:t>
                </a:r>
                <a:r>
                  <a:rPr lang="tr-TR" sz="3200" b="1" dirty="0">
                    <a:ea typeface="Calibri"/>
                    <a:cs typeface="Times New Roman"/>
                  </a:rPr>
                  <a:t>|DF|=</a:t>
                </a:r>
                <a14:m>
                  <m:oMath xmlns:m="http://schemas.openxmlformats.org/officeDocument/2006/math">
                    <m:r>
                      <a:rPr lang="tr-TR" sz="32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tr-TR" sz="32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radPr>
                      <m:deg/>
                      <m:e>
                        <m:r>
                          <a:rPr lang="tr-TR" sz="32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𝟔</m:t>
                        </m:r>
                      </m:e>
                    </m:rad>
                    <m:r>
                      <a:rPr lang="tr-TR" sz="32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𝒄𝒎</m:t>
                    </m:r>
                  </m:oMath>
                </a14:m>
                <a:endParaRPr lang="tr-TR" sz="2400" b="1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tr-TR" sz="3200" b="1" dirty="0">
                    <a:ea typeface="Calibri"/>
                    <a:cs typeface="Times New Roman"/>
                  </a:rPr>
                  <a:t>olduğuna göre, A(ABCE) kaç br</a:t>
                </a:r>
                <a:r>
                  <a:rPr lang="tr-TR" sz="3200" b="1" baseline="30000" dirty="0">
                    <a:ea typeface="Calibri"/>
                    <a:cs typeface="Times New Roman"/>
                  </a:rPr>
                  <a:t>2</a:t>
                </a:r>
                <a:r>
                  <a:rPr lang="tr-TR" sz="3200" b="1" dirty="0">
                    <a:ea typeface="Calibri"/>
                    <a:cs typeface="Times New Roman"/>
                  </a:rPr>
                  <a:t> </a:t>
                </a:r>
                <a:r>
                  <a:rPr lang="tr-TR" sz="3200" b="1" dirty="0" err="1">
                    <a:ea typeface="Calibri"/>
                    <a:cs typeface="Times New Roman"/>
                  </a:rPr>
                  <a:t>dir</a:t>
                </a:r>
                <a:r>
                  <a:rPr lang="tr-TR" sz="3200" b="1" dirty="0">
                    <a:ea typeface="Calibri"/>
                    <a:cs typeface="Times New Roman"/>
                  </a:rPr>
                  <a:t>?</a:t>
                </a:r>
                <a:endParaRPr lang="tr-TR" sz="2400" b="1" dirty="0"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3" name="Dikdörtgen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8974" y="260648"/>
                <a:ext cx="4572000" cy="3030701"/>
              </a:xfrm>
              <a:prstGeom prst="rect">
                <a:avLst/>
              </a:prstGeom>
              <a:blipFill rotWithShape="1">
                <a:blip r:embed="rId3"/>
                <a:stretch>
                  <a:fillRect l="-3333" t="-1207" b="-462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528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5544616" cy="36004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Dikdörtgen 3"/>
          <p:cNvSpPr/>
          <p:nvPr/>
        </p:nvSpPr>
        <p:spPr>
          <a:xfrm>
            <a:off x="6012160" y="260649"/>
            <a:ext cx="30243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ea typeface="Calibri"/>
                <a:cs typeface="Times New Roman"/>
              </a:rPr>
              <a:t>ABCD dikdörtgen, |AD|=3|CE|, |BE|=6br,  |DC|=14br olduğuna göre, A(DFC) kaç br</a:t>
            </a:r>
            <a:r>
              <a:rPr lang="tr-TR" sz="2800" b="1" baseline="30000" dirty="0">
                <a:ea typeface="Calibri"/>
                <a:cs typeface="Times New Roman"/>
              </a:rPr>
              <a:t>2</a:t>
            </a:r>
            <a:r>
              <a:rPr lang="tr-TR" sz="2800" b="1" dirty="0">
                <a:ea typeface="Calibri"/>
                <a:cs typeface="Times New Roman"/>
              </a:rPr>
              <a:t> </a:t>
            </a:r>
            <a:r>
              <a:rPr lang="tr-TR" sz="2800" b="1" dirty="0" err="1">
                <a:ea typeface="Calibri"/>
                <a:cs typeface="Times New Roman"/>
              </a:rPr>
              <a:t>dir</a:t>
            </a:r>
            <a:r>
              <a:rPr lang="tr-TR" sz="2800" b="1" dirty="0">
                <a:ea typeface="Calibri"/>
                <a:cs typeface="Times New Roman"/>
              </a:rPr>
              <a:t>?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36989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4536504" cy="4032448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kdörtgen 2"/>
              <p:cNvSpPr/>
              <p:nvPr/>
            </p:nvSpPr>
            <p:spPr>
              <a:xfrm>
                <a:off x="4716016" y="260648"/>
                <a:ext cx="4427984" cy="21210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tr-TR" sz="2800" b="1" dirty="0" smtClean="0">
                    <a:ea typeface="Calibri"/>
                    <a:cs typeface="Times New Roman"/>
                  </a:rPr>
                  <a:t>ABCD </a:t>
                </a:r>
                <a:r>
                  <a:rPr lang="tr-TR" sz="2800" b="1" dirty="0">
                    <a:ea typeface="Calibri"/>
                    <a:cs typeface="Times New Roman"/>
                  </a:rPr>
                  <a:t>dikdörtgen, AKD eşkenar üçgen, |DC|=</a:t>
                </a:r>
                <a14:m>
                  <m:oMath xmlns:m="http://schemas.openxmlformats.org/officeDocument/2006/math">
                    <m:r>
                      <a:rPr lang="tr-TR" sz="28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𝟒</m:t>
                    </m:r>
                    <m:rad>
                      <m:radPr>
                        <m:degHide m:val="on"/>
                        <m:ctrlPr>
                          <a:rPr lang="tr-TR" sz="28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radPr>
                      <m:deg/>
                      <m:e>
                        <m:r>
                          <a:rPr lang="tr-TR" sz="28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𝟑</m:t>
                        </m:r>
                      </m:e>
                    </m:rad>
                    <m:r>
                      <a:rPr lang="tr-TR" sz="28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𝒃𝒓</m:t>
                    </m:r>
                  </m:oMath>
                </a14:m>
                <a:r>
                  <a:rPr lang="tr-TR" sz="2800" b="1" dirty="0">
                    <a:ea typeface="Times New Roman"/>
                    <a:cs typeface="Times New Roman"/>
                  </a:rPr>
                  <a:t>, </a:t>
                </a:r>
                <a:r>
                  <a:rPr lang="tr-TR" sz="2800" b="1" dirty="0">
                    <a:ea typeface="Calibri"/>
                    <a:cs typeface="Times New Roman"/>
                  </a:rPr>
                  <a:t>|BC|=3|EF| ise A(ABCD) kaç br</a:t>
                </a:r>
                <a:r>
                  <a:rPr lang="tr-TR" sz="2800" b="1" baseline="30000" dirty="0">
                    <a:ea typeface="Calibri"/>
                    <a:cs typeface="Times New Roman"/>
                  </a:rPr>
                  <a:t>2</a:t>
                </a:r>
                <a:r>
                  <a:rPr lang="tr-TR" sz="2800" b="1" dirty="0">
                    <a:ea typeface="Calibri"/>
                    <a:cs typeface="Times New Roman"/>
                  </a:rPr>
                  <a:t> </a:t>
                </a:r>
                <a:r>
                  <a:rPr lang="tr-TR" sz="2800" b="1" dirty="0" err="1">
                    <a:ea typeface="Calibri"/>
                    <a:cs typeface="Times New Roman"/>
                  </a:rPr>
                  <a:t>dir</a:t>
                </a:r>
                <a:r>
                  <a:rPr lang="tr-TR" sz="2800" b="1" dirty="0">
                    <a:ea typeface="Calibri"/>
                    <a:cs typeface="Times New Roman"/>
                  </a:rPr>
                  <a:t>?</a:t>
                </a:r>
                <a:endParaRPr lang="tr-TR" sz="2000" b="1" dirty="0"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3" name="Dikdörtgen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260648"/>
                <a:ext cx="4427984" cy="2121030"/>
              </a:xfrm>
              <a:prstGeom prst="rect">
                <a:avLst/>
              </a:prstGeom>
              <a:blipFill rotWithShape="1">
                <a:blip r:embed="rId3"/>
                <a:stretch>
                  <a:fillRect l="-2893" t="-1149" b="-574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384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4824536" cy="352839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ikdörtgen 2"/>
          <p:cNvSpPr/>
          <p:nvPr/>
        </p:nvSpPr>
        <p:spPr>
          <a:xfrm>
            <a:off x="5220072" y="1"/>
            <a:ext cx="3923928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ABCD dikdörtgen,</a:t>
            </a:r>
            <a:endParaRPr lang="tr-TR" sz="20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 E, F, K orta noktalardır. A(AKEFD)=150 br</a:t>
            </a:r>
            <a:r>
              <a:rPr lang="tr-TR" sz="2800" b="1" baseline="30000" dirty="0">
                <a:ea typeface="Calibri"/>
                <a:cs typeface="Times New Roman"/>
              </a:rPr>
              <a:t>2</a:t>
            </a:r>
            <a:r>
              <a:rPr lang="tr-TR" sz="2800" b="1" dirty="0">
                <a:ea typeface="Calibri"/>
                <a:cs typeface="Times New Roman"/>
              </a:rPr>
              <a:t>  ise A(ABCD) kaç br</a:t>
            </a:r>
            <a:r>
              <a:rPr lang="tr-TR" sz="2800" b="1" baseline="30000" dirty="0">
                <a:ea typeface="Calibri"/>
                <a:cs typeface="Times New Roman"/>
              </a:rPr>
              <a:t>2</a:t>
            </a:r>
            <a:r>
              <a:rPr lang="tr-TR" sz="2800" b="1" dirty="0">
                <a:ea typeface="Calibri"/>
                <a:cs typeface="Times New Roman"/>
              </a:rPr>
              <a:t> </a:t>
            </a:r>
            <a:r>
              <a:rPr lang="tr-TR" sz="2800" b="1" dirty="0" err="1">
                <a:ea typeface="Calibri"/>
                <a:cs typeface="Times New Roman"/>
              </a:rPr>
              <a:t>dir</a:t>
            </a:r>
            <a:r>
              <a:rPr lang="tr-TR" sz="2800" b="1" dirty="0">
                <a:ea typeface="Calibri"/>
                <a:cs typeface="Times New Roman"/>
              </a:rPr>
              <a:t>?</a:t>
            </a:r>
            <a:endParaRPr lang="tr-TR" sz="2000" b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711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6710"/>
            <a:ext cx="4824536" cy="399036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ikdörtgen 2"/>
          <p:cNvSpPr/>
          <p:nvPr/>
        </p:nvSpPr>
        <p:spPr>
          <a:xfrm>
            <a:off x="5148063" y="355010"/>
            <a:ext cx="3923487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tr-TR" sz="2800" b="1" dirty="0">
                <a:ea typeface="Calibri"/>
                <a:cs typeface="Times New Roman"/>
              </a:rPr>
              <a:t>ABCD dikdörtgen, |AF|=|EC|, m(CEB)=80</a:t>
            </a:r>
            <a:r>
              <a:rPr lang="tr-TR" sz="2800" b="1" baseline="30000" dirty="0">
                <a:ea typeface="Calibri"/>
                <a:cs typeface="Times New Roman"/>
              </a:rPr>
              <a:t>0</a:t>
            </a:r>
            <a:r>
              <a:rPr lang="tr-TR" sz="2800" b="1" dirty="0">
                <a:ea typeface="Calibri"/>
                <a:cs typeface="Times New Roman"/>
              </a:rPr>
              <a:t>, 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tr-TR" sz="2800" b="1" dirty="0">
                <a:ea typeface="Calibri"/>
                <a:cs typeface="Times New Roman"/>
              </a:rPr>
              <a:t>[AC] ve [BD] köşegen,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tr-TR" sz="2800" b="1" dirty="0">
                <a:ea typeface="Calibri"/>
                <a:cs typeface="Times New Roman"/>
              </a:rPr>
              <a:t> olduğuna göre, m(BEF) kaç derecedir?</a:t>
            </a:r>
          </a:p>
        </p:txBody>
      </p:sp>
    </p:spTree>
    <p:extLst>
      <p:ext uri="{BB962C8B-B14F-4D97-AF65-F5344CB8AC3E}">
        <p14:creationId xmlns:p14="http://schemas.microsoft.com/office/powerpoint/2010/main" val="171577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4896544" cy="381642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ikdörtgen 2"/>
          <p:cNvSpPr/>
          <p:nvPr/>
        </p:nvSpPr>
        <p:spPr>
          <a:xfrm>
            <a:off x="5148064" y="620688"/>
            <a:ext cx="3779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ABCD dikdörtgen, |AD|=√17 </a:t>
            </a:r>
            <a:r>
              <a:rPr lang="tr-TR" sz="2800" b="1" dirty="0" err="1"/>
              <a:t>br</a:t>
            </a:r>
            <a:r>
              <a:rPr lang="tr-TR" sz="2800" b="1" dirty="0"/>
              <a:t>, |DE|=1br ise |EF|=x kaç </a:t>
            </a:r>
            <a:r>
              <a:rPr lang="tr-TR" sz="2800" b="1" dirty="0" err="1"/>
              <a:t>br</a:t>
            </a:r>
            <a:r>
              <a:rPr lang="tr-TR" sz="2800" b="1" dirty="0"/>
              <a:t> </a:t>
            </a:r>
            <a:r>
              <a:rPr lang="tr-TR" sz="2800" b="1" dirty="0" err="1"/>
              <a:t>dir</a:t>
            </a:r>
            <a:r>
              <a:rPr lang="tr-TR" sz="28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5482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3528392" cy="5112568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kdörtgen 2"/>
              <p:cNvSpPr/>
              <p:nvPr/>
            </p:nvSpPr>
            <p:spPr>
              <a:xfrm>
                <a:off x="4067944" y="476672"/>
                <a:ext cx="4572000" cy="185640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tr-TR" sz="2800" b="1" dirty="0">
                    <a:ea typeface="Calibri"/>
                    <a:cs typeface="Times New Roman"/>
                  </a:rPr>
                  <a:t> ABCD dikdörtgen, |AE|=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tr-TR" sz="2800" b="1" i="1">
                            <a:effectLst/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tr-TR" sz="28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𝟏𝟑</m:t>
                        </m:r>
                      </m:e>
                    </m:rad>
                    <m:r>
                      <a:rPr lang="tr-TR" sz="28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𝒄𝒎</m:t>
                    </m:r>
                  </m:oMath>
                </a14:m>
                <a:r>
                  <a:rPr lang="tr-TR" sz="2800" b="1" dirty="0">
                    <a:ea typeface="Times New Roman"/>
                    <a:cs typeface="Times New Roman"/>
                  </a:rPr>
                  <a:t>, |DE|=6cm, m(DEC)=m(EAB)=25</a:t>
                </a:r>
                <a:r>
                  <a:rPr lang="tr-TR" sz="2800" b="1" baseline="30000" dirty="0">
                    <a:ea typeface="Times New Roman"/>
                    <a:cs typeface="Times New Roman"/>
                  </a:rPr>
                  <a:t>0 </a:t>
                </a:r>
                <a:r>
                  <a:rPr lang="tr-TR" sz="2800" b="1" dirty="0">
                    <a:ea typeface="Times New Roman"/>
                    <a:cs typeface="Times New Roman"/>
                  </a:rPr>
                  <a:t> ise</a:t>
                </a:r>
                <a:r>
                  <a:rPr lang="tr-TR" sz="2800" b="1" dirty="0">
                    <a:ea typeface="Calibri"/>
                    <a:cs typeface="Times New Roman"/>
                  </a:rPr>
                  <a:t> |BC| kaç cm </a:t>
                </a:r>
                <a:r>
                  <a:rPr lang="tr-TR" sz="2800" b="1" dirty="0" err="1">
                    <a:ea typeface="Calibri"/>
                    <a:cs typeface="Times New Roman"/>
                  </a:rPr>
                  <a:t>dir</a:t>
                </a:r>
                <a:r>
                  <a:rPr lang="tr-TR" sz="2800" b="1" dirty="0">
                    <a:ea typeface="Calibri"/>
                    <a:cs typeface="Times New Roman"/>
                  </a:rPr>
                  <a:t>?</a:t>
                </a:r>
                <a:endParaRPr lang="tr-TR" sz="2800" b="1" dirty="0"/>
              </a:p>
            </p:txBody>
          </p:sp>
        </mc:Choice>
        <mc:Fallback xmlns="">
          <p:sp>
            <p:nvSpPr>
              <p:cNvPr id="3" name="Dikdörtgen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76672"/>
                <a:ext cx="4572000" cy="1856406"/>
              </a:xfrm>
              <a:prstGeom prst="rect">
                <a:avLst/>
              </a:prstGeom>
              <a:blipFill rotWithShape="1">
                <a:blip r:embed="rId3"/>
                <a:stretch>
                  <a:fillRect l="-2667" t="-2951" r="-4267" b="-819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172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72252"/>
            <a:ext cx="4752529" cy="390482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kdörtgen 2"/>
              <p:cNvSpPr/>
              <p:nvPr/>
            </p:nvSpPr>
            <p:spPr>
              <a:xfrm>
                <a:off x="5076056" y="308780"/>
                <a:ext cx="4067944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800" b="1" dirty="0">
                    <a:ea typeface="Calibri"/>
                    <a:cs typeface="Times New Roman"/>
                  </a:rPr>
                  <a:t>ABCD dikdörtgen, |DE|=6</a:t>
                </a:r>
                <a14:m>
                  <m:oMath xmlns:m="http://schemas.openxmlformats.org/officeDocument/2006/math">
                    <m:r>
                      <a:rPr lang="tr-TR" sz="28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𝒃𝒓</m:t>
                    </m:r>
                  </m:oMath>
                </a14:m>
                <a:r>
                  <a:rPr lang="tr-TR" sz="2800" b="1" dirty="0">
                    <a:ea typeface="Times New Roman"/>
                    <a:cs typeface="Times New Roman"/>
                  </a:rPr>
                  <a:t>, </a:t>
                </a:r>
                <a:r>
                  <a:rPr lang="tr-TR" sz="2800" b="1" dirty="0">
                    <a:ea typeface="Calibri"/>
                    <a:cs typeface="Times New Roman"/>
                  </a:rPr>
                  <a:t>|KF|=2|EF|, m(BAE)=75</a:t>
                </a:r>
                <a:r>
                  <a:rPr lang="tr-TR" sz="2800" b="1" baseline="30000" dirty="0">
                    <a:ea typeface="Calibri"/>
                    <a:cs typeface="Times New Roman"/>
                  </a:rPr>
                  <a:t>0</a:t>
                </a:r>
                <a:r>
                  <a:rPr lang="tr-TR" sz="2800" b="1" dirty="0">
                    <a:ea typeface="Calibri"/>
                    <a:cs typeface="Times New Roman"/>
                  </a:rPr>
                  <a:t>, m(ABE)=15</a:t>
                </a:r>
                <a:r>
                  <a:rPr lang="tr-TR" sz="2800" b="1" baseline="30000" dirty="0">
                    <a:ea typeface="Calibri"/>
                    <a:cs typeface="Times New Roman"/>
                  </a:rPr>
                  <a:t>0</a:t>
                </a:r>
                <a:r>
                  <a:rPr lang="tr-TR" sz="2800" b="1" dirty="0">
                    <a:ea typeface="Calibri"/>
                    <a:cs typeface="Times New Roman"/>
                  </a:rPr>
                  <a:t>  ise A(ABCD) kaç br</a:t>
                </a:r>
                <a:r>
                  <a:rPr lang="tr-TR" sz="2800" b="1" baseline="30000" dirty="0">
                    <a:ea typeface="Calibri"/>
                    <a:cs typeface="Times New Roman"/>
                  </a:rPr>
                  <a:t>2</a:t>
                </a:r>
                <a:r>
                  <a:rPr lang="tr-TR" sz="2800" b="1" dirty="0">
                    <a:ea typeface="Calibri"/>
                    <a:cs typeface="Times New Roman"/>
                  </a:rPr>
                  <a:t> </a:t>
                </a:r>
                <a:r>
                  <a:rPr lang="tr-TR" sz="2800" b="1" dirty="0" err="1">
                    <a:ea typeface="Calibri"/>
                    <a:cs typeface="Times New Roman"/>
                  </a:rPr>
                  <a:t>dir</a:t>
                </a:r>
                <a:r>
                  <a:rPr lang="tr-TR" sz="2800" b="1" dirty="0">
                    <a:ea typeface="Calibri"/>
                    <a:cs typeface="Times New Roman"/>
                  </a:rPr>
                  <a:t>?</a:t>
                </a:r>
                <a:endParaRPr lang="tr-TR" sz="2800" b="1" dirty="0"/>
              </a:p>
            </p:txBody>
          </p:sp>
        </mc:Choice>
        <mc:Fallback xmlns="">
          <p:sp>
            <p:nvSpPr>
              <p:cNvPr id="3" name="Dikdörtgen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308780"/>
                <a:ext cx="4067944" cy="1815882"/>
              </a:xfrm>
              <a:prstGeom prst="rect">
                <a:avLst/>
              </a:prstGeom>
              <a:blipFill rotWithShape="1">
                <a:blip r:embed="rId3"/>
                <a:stretch>
                  <a:fillRect l="-3148" t="-3020" b="-872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563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490662"/>
            <a:ext cx="8229600" cy="922114"/>
          </a:xfrm>
        </p:spPr>
        <p:txBody>
          <a:bodyPr>
            <a:noAutofit/>
          </a:bodyPr>
          <a:lstStyle/>
          <a:p>
            <a:r>
              <a:rPr lang="tr-T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DİKDÖRTGEN</a:t>
            </a:r>
            <a:r>
              <a:rPr lang="tr-TR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tr-TR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tr-TR" sz="5400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•Köşegenleri eş alanlı dört </a:t>
            </a:r>
            <a:r>
              <a:rPr lang="tr-TR" dirty="0" smtClean="0"/>
              <a:t>parçaya </a:t>
            </a:r>
            <a:r>
              <a:rPr lang="tr-TR" dirty="0"/>
              <a:t>böler </a:t>
            </a:r>
            <a:r>
              <a:rPr lang="tr-TR" dirty="0" smtClean="0"/>
              <a:t>•</a:t>
            </a:r>
            <a:r>
              <a:rPr lang="tr-TR" dirty="0"/>
              <a:t>Köşeleri 90 derecedir</a:t>
            </a:r>
            <a:r>
              <a:rPr lang="tr-TR" dirty="0" smtClean="0"/>
              <a:t>.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• Karşılıklı kenarları  eşit uzunluktadır.</a:t>
            </a:r>
          </a:p>
          <a:p>
            <a:pPr marL="0" indent="0">
              <a:buNone/>
            </a:pPr>
            <a:r>
              <a:rPr lang="tr-TR" dirty="0" smtClean="0"/>
              <a:t>•Komşu </a:t>
            </a:r>
            <a:r>
              <a:rPr lang="tr-TR" dirty="0"/>
              <a:t>açıların toplamı 180 derecedir.</a:t>
            </a:r>
          </a:p>
          <a:p>
            <a:pPr marL="0" indent="0">
              <a:buNone/>
            </a:pPr>
            <a:r>
              <a:rPr lang="tr-TR" dirty="0" smtClean="0"/>
              <a:t>•Köşegenler </a:t>
            </a:r>
            <a:r>
              <a:rPr lang="tr-TR" dirty="0"/>
              <a:t>birbirini </a:t>
            </a:r>
            <a:r>
              <a:rPr lang="tr-TR" dirty="0" smtClean="0"/>
              <a:t>ortalar.</a:t>
            </a:r>
          </a:p>
          <a:p>
            <a:pPr lvl="0"/>
            <a:r>
              <a:rPr lang="tr-TR" dirty="0" smtClean="0"/>
              <a:t>Çevresi = 2</a:t>
            </a:r>
            <a:r>
              <a:rPr lang="tr-TR" dirty="0"/>
              <a:t>.(</a:t>
            </a:r>
            <a:r>
              <a:rPr lang="tr-TR" dirty="0" err="1"/>
              <a:t>a+b</a:t>
            </a:r>
            <a:r>
              <a:rPr lang="tr-TR" dirty="0"/>
              <a:t>)</a:t>
            </a:r>
          </a:p>
          <a:p>
            <a:r>
              <a:rPr lang="tr-TR" dirty="0" smtClean="0"/>
              <a:t>Alanı  </a:t>
            </a:r>
            <a:r>
              <a:rPr lang="tr-TR" dirty="0" err="1"/>
              <a:t>a.b</a:t>
            </a:r>
            <a:r>
              <a:rPr lang="tr-TR" dirty="0"/>
              <a:t> </a:t>
            </a:r>
            <a:r>
              <a:rPr lang="tr-TR" dirty="0" err="1" smtClean="0"/>
              <a:t>dir</a:t>
            </a:r>
            <a:r>
              <a:rPr lang="tr-TR" dirty="0" smtClean="0"/>
              <a:t>.</a:t>
            </a:r>
            <a:endParaRPr lang="tr-TR" dirty="0"/>
          </a:p>
          <a:p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  <p:pic>
        <p:nvPicPr>
          <p:cNvPr id="6" name="Resim 5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822114"/>
            <a:ext cx="4248472" cy="30067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1887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" y="131217"/>
            <a:ext cx="4305682" cy="35283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Resim 9"/>
          <p:cNvPicPr/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544" y="131217"/>
            <a:ext cx="3963908" cy="358866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ikdörtgen 2"/>
          <p:cNvSpPr/>
          <p:nvPr/>
        </p:nvSpPr>
        <p:spPr>
          <a:xfrm>
            <a:off x="1403648" y="4509120"/>
            <a:ext cx="58326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/>
              <a:t>|PA|</a:t>
            </a:r>
            <a:r>
              <a:rPr lang="tr-TR" sz="3600" b="1" baseline="30000" dirty="0"/>
              <a:t>2</a:t>
            </a:r>
            <a:r>
              <a:rPr lang="tr-TR" sz="3600" b="1" dirty="0"/>
              <a:t>+|</a:t>
            </a:r>
            <a:r>
              <a:rPr lang="tr-TR" sz="3600" b="1" dirty="0" smtClean="0"/>
              <a:t>PB|</a:t>
            </a:r>
            <a:r>
              <a:rPr lang="tr-TR" sz="3600" b="1" baseline="30000" dirty="0" smtClean="0"/>
              <a:t>2</a:t>
            </a:r>
            <a:r>
              <a:rPr lang="tr-TR" sz="3600" b="1" dirty="0"/>
              <a:t>=|PB|</a:t>
            </a:r>
            <a:r>
              <a:rPr lang="tr-TR" sz="3600" b="1" baseline="30000" dirty="0"/>
              <a:t>2</a:t>
            </a:r>
            <a:r>
              <a:rPr lang="tr-TR" sz="3600" b="1" dirty="0"/>
              <a:t>+|PD|</a:t>
            </a:r>
            <a:r>
              <a:rPr lang="tr-TR" sz="3600" b="1" baseline="30000" dirty="0"/>
              <a:t>2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241349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922114"/>
          </a:xfrm>
        </p:spPr>
        <p:txBody>
          <a:bodyPr>
            <a:noAutofit/>
          </a:bodyPr>
          <a:lstStyle/>
          <a:p>
            <a:r>
              <a:rPr lang="tr-T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KARE</a:t>
            </a:r>
            <a:r>
              <a:rPr lang="tr-TR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tr-TR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tr-TR" sz="5400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425355"/>
          </a:xfrm>
        </p:spPr>
        <p:txBody>
          <a:bodyPr/>
          <a:lstStyle/>
          <a:p>
            <a:pPr lvl="0"/>
            <a:r>
              <a:rPr lang="tr-TR" dirty="0"/>
              <a:t>Köşegenleri dik kesişir.</a:t>
            </a:r>
          </a:p>
          <a:p>
            <a:pPr lvl="0"/>
            <a:r>
              <a:rPr lang="tr-TR" dirty="0"/>
              <a:t>Köşegenleri açıortaydır.</a:t>
            </a:r>
          </a:p>
          <a:p>
            <a:r>
              <a:rPr lang="tr-TR" dirty="0"/>
              <a:t>Bütün kenarları eşit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uzunluktadır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/>
              <a:t>Açıları 90</a:t>
            </a:r>
            <a:r>
              <a:rPr lang="tr-TR" baseline="30000" dirty="0"/>
              <a:t>0</a:t>
            </a:r>
            <a:r>
              <a:rPr lang="tr-TR" dirty="0"/>
              <a:t>dir. </a:t>
            </a:r>
            <a:endParaRPr lang="tr-TR" dirty="0" smtClean="0"/>
          </a:p>
          <a:p>
            <a:pPr lvl="0"/>
            <a:r>
              <a:rPr lang="tr-TR" dirty="0"/>
              <a:t>Karenin çevresi 4a</a:t>
            </a:r>
            <a:r>
              <a:rPr lang="tr-TR" dirty="0" smtClean="0"/>
              <a:t>,</a:t>
            </a:r>
          </a:p>
          <a:p>
            <a:pPr marL="0" lvl="0" indent="0">
              <a:buNone/>
            </a:pPr>
            <a:r>
              <a:rPr lang="tr-TR" dirty="0" smtClean="0"/>
              <a:t>karenin </a:t>
            </a:r>
            <a:r>
              <a:rPr lang="tr-TR" dirty="0"/>
              <a:t>alanı a</a:t>
            </a:r>
            <a:r>
              <a:rPr lang="tr-TR" baseline="30000" dirty="0"/>
              <a:t>2</a:t>
            </a:r>
            <a:r>
              <a:rPr lang="tr-TR" dirty="0"/>
              <a:t> kuralları ile bulunur.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Resim 3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836712"/>
            <a:ext cx="3600400" cy="35846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59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5598164" cy="353678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ikdörtgen 1"/>
          <p:cNvSpPr/>
          <p:nvPr/>
        </p:nvSpPr>
        <p:spPr>
          <a:xfrm>
            <a:off x="5849683" y="223588"/>
            <a:ext cx="328280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ABCD dikdörtgen, CDE ikizkenar üçgen, m(BCE)=50 derece olduğuna göre, m(CEF) kaç derecedir?</a:t>
            </a:r>
          </a:p>
        </p:txBody>
      </p:sp>
    </p:spTree>
    <p:extLst>
      <p:ext uri="{BB962C8B-B14F-4D97-AF65-F5344CB8AC3E}">
        <p14:creationId xmlns:p14="http://schemas.microsoft.com/office/powerpoint/2010/main" val="336408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5400600" cy="324036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ikdörtgen 2"/>
          <p:cNvSpPr/>
          <p:nvPr/>
        </p:nvSpPr>
        <p:spPr>
          <a:xfrm>
            <a:off x="5733954" y="188640"/>
            <a:ext cx="301450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ABCD Kare, |AC|=|BF| ise m(CDF) kaç derecedir?</a:t>
            </a:r>
          </a:p>
        </p:txBody>
      </p:sp>
    </p:spTree>
    <p:extLst>
      <p:ext uri="{BB962C8B-B14F-4D97-AF65-F5344CB8AC3E}">
        <p14:creationId xmlns:p14="http://schemas.microsoft.com/office/powerpoint/2010/main" val="216836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4968552" cy="338437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ikdörtgen 2"/>
          <p:cNvSpPr/>
          <p:nvPr/>
        </p:nvSpPr>
        <p:spPr>
          <a:xfrm>
            <a:off x="5364088" y="379406"/>
            <a:ext cx="3779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ABCD dikdörtgen, |AB|=13cm, |DE|=5cm, |BC|=x kaç cm </a:t>
            </a:r>
            <a:r>
              <a:rPr lang="tr-TR" sz="2800" b="1" dirty="0" err="1"/>
              <a:t>dir</a:t>
            </a:r>
            <a:r>
              <a:rPr lang="tr-TR" sz="28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9281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4608512" cy="416622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kdörtgen 2"/>
              <p:cNvSpPr/>
              <p:nvPr/>
            </p:nvSpPr>
            <p:spPr>
              <a:xfrm>
                <a:off x="5292080" y="342900"/>
                <a:ext cx="3635896" cy="36091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  <a:tabLst>
                    <a:tab pos="180340" algn="l"/>
                  </a:tabLst>
                </a:pPr>
                <a:r>
                  <a:rPr lang="tr-TR" sz="2800" b="1" dirty="0">
                    <a:ea typeface="Calibri"/>
                    <a:cs typeface="Times New Roman"/>
                  </a:rPr>
                  <a:t>ABCD Kare,</a:t>
                </a:r>
                <a:endParaRPr lang="tr-TR" sz="2000" b="1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  <a:tabLst>
                    <a:tab pos="180340" algn="l"/>
                  </a:tabLst>
                </a:pPr>
                <a:r>
                  <a:rPr lang="tr-TR" sz="2800" b="1" dirty="0">
                    <a:ea typeface="Calibri"/>
                    <a:cs typeface="Times New Roman"/>
                  </a:rPr>
                  <a:t>m(AFE)=45</a:t>
                </a:r>
                <a:r>
                  <a:rPr lang="tr-TR" sz="2800" b="1" baseline="30000" dirty="0">
                    <a:ea typeface="Calibri"/>
                    <a:cs typeface="Times New Roman"/>
                  </a:rPr>
                  <a:t>0</a:t>
                </a:r>
                <a:r>
                  <a:rPr lang="tr-TR" sz="2800" b="1" dirty="0">
                    <a:ea typeface="Calibri"/>
                    <a:cs typeface="Times New Roman"/>
                  </a:rPr>
                  <a:t>,</a:t>
                </a:r>
                <a:endParaRPr lang="tr-TR" sz="2000" b="1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  <a:tabLst>
                    <a:tab pos="180340" algn="l"/>
                  </a:tabLst>
                </a:pPr>
                <a:r>
                  <a:rPr lang="tr-TR" sz="2800" b="1" dirty="0">
                    <a:ea typeface="Calibri"/>
                    <a:cs typeface="Times New Roman"/>
                  </a:rPr>
                  <a:t>[AC]köşegen,</a:t>
                </a:r>
                <a:endParaRPr lang="tr-TR" sz="2000" b="1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tr-TR" sz="2800" b="1" dirty="0">
                    <a:ea typeface="Calibri"/>
                    <a:cs typeface="Times New Roman"/>
                  </a:rPr>
                  <a:t>|CE|=</a:t>
                </a:r>
                <a14:m>
                  <m:oMath xmlns:m="http://schemas.openxmlformats.org/officeDocument/2006/math">
                    <m:r>
                      <a:rPr lang="tr-TR" sz="28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𝟏𝟎</m:t>
                    </m:r>
                    <m:rad>
                      <m:radPr>
                        <m:degHide m:val="on"/>
                        <m:ctrlPr>
                          <a:rPr lang="tr-TR" sz="28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radPr>
                      <m:deg/>
                      <m:e>
                        <m:r>
                          <a:rPr lang="tr-TR" sz="28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𝟐</m:t>
                        </m:r>
                      </m:e>
                    </m:rad>
                    <m:r>
                      <a:rPr lang="tr-TR" sz="28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𝒄𝒎</m:t>
                    </m:r>
                  </m:oMath>
                </a14:m>
                <a:r>
                  <a:rPr lang="tr-TR" sz="2800" b="1" dirty="0">
                    <a:ea typeface="Times New Roman"/>
                    <a:cs typeface="Times New Roman"/>
                  </a:rPr>
                  <a:t>,</a:t>
                </a:r>
                <a:endParaRPr lang="tr-TR" sz="2000" b="1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tr-TR" sz="2800" b="1" dirty="0">
                    <a:ea typeface="Times New Roman"/>
                    <a:cs typeface="Times New Roman"/>
                  </a:rPr>
                  <a:t>|BF|=6cm</a:t>
                </a:r>
                <a:endParaRPr lang="tr-TR" sz="2000" b="1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tr-TR" sz="2800" b="1" dirty="0">
                    <a:ea typeface="Calibri"/>
                    <a:cs typeface="Times New Roman"/>
                  </a:rPr>
                  <a:t>İse karenin </a:t>
                </a:r>
                <a:r>
                  <a:rPr lang="tr-TR" sz="2000" b="1" dirty="0" smtClean="0">
                    <a:ea typeface="Calibri"/>
                    <a:cs typeface="Times New Roman"/>
                  </a:rPr>
                  <a:t> </a:t>
                </a:r>
                <a:r>
                  <a:rPr lang="tr-TR" sz="2800" b="1" dirty="0" smtClean="0">
                    <a:ea typeface="Calibri"/>
                    <a:cs typeface="Times New Roman"/>
                  </a:rPr>
                  <a:t>çevresi </a:t>
                </a:r>
                <a:r>
                  <a:rPr lang="tr-TR" sz="2800" b="1" dirty="0">
                    <a:ea typeface="Calibri"/>
                    <a:cs typeface="Times New Roman"/>
                  </a:rPr>
                  <a:t>kaç cm </a:t>
                </a:r>
                <a:r>
                  <a:rPr lang="tr-TR" sz="2800" b="1" dirty="0" err="1">
                    <a:ea typeface="Calibri"/>
                    <a:cs typeface="Times New Roman"/>
                  </a:rPr>
                  <a:t>dir</a:t>
                </a:r>
                <a:r>
                  <a:rPr lang="tr-TR" sz="2800" b="1" dirty="0">
                    <a:ea typeface="Calibri"/>
                    <a:cs typeface="Times New Roman"/>
                  </a:rPr>
                  <a:t>?</a:t>
                </a:r>
                <a:endParaRPr lang="tr-TR" sz="2000" b="1" dirty="0"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3" name="Dikdörtgen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342900"/>
                <a:ext cx="3635896" cy="3609193"/>
              </a:xfrm>
              <a:prstGeom prst="rect">
                <a:avLst/>
              </a:prstGeom>
              <a:blipFill rotWithShape="1">
                <a:blip r:embed="rId3"/>
                <a:stretch>
                  <a:fillRect l="-3350" t="-676" r="-2848" b="-304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067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4608512" cy="417646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ikdörtgen 2"/>
          <p:cNvSpPr/>
          <p:nvPr/>
        </p:nvSpPr>
        <p:spPr>
          <a:xfrm>
            <a:off x="5004048" y="170722"/>
            <a:ext cx="3923928" cy="356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ABCD Kare,</a:t>
            </a:r>
            <a:endParaRPr lang="tr-TR" sz="20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[BD]köşegen,</a:t>
            </a:r>
            <a:endParaRPr lang="tr-TR" sz="20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|CE|=34 cm,</a:t>
            </a:r>
            <a:endParaRPr lang="tr-TR" sz="20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7|BE|=23|DE|</a:t>
            </a:r>
            <a:endParaRPr lang="tr-TR" sz="20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olduğuna göre,</a:t>
            </a:r>
            <a:endParaRPr lang="tr-TR" sz="20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karenin alanı kaç</a:t>
            </a:r>
            <a:endParaRPr lang="tr-TR" sz="20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a typeface="Calibri"/>
                <a:cs typeface="Times New Roman"/>
              </a:rPr>
              <a:t>cm</a:t>
            </a:r>
            <a:r>
              <a:rPr lang="tr-TR" sz="2800" b="1" baseline="30000" dirty="0">
                <a:ea typeface="Calibri"/>
                <a:cs typeface="Times New Roman"/>
              </a:rPr>
              <a:t>2</a:t>
            </a:r>
            <a:r>
              <a:rPr lang="tr-TR" sz="2800" b="1" dirty="0">
                <a:ea typeface="Calibri"/>
                <a:cs typeface="Times New Roman"/>
              </a:rPr>
              <a:t>dir?</a:t>
            </a:r>
            <a:endParaRPr lang="tr-TR" sz="2000" b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8013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1383</TotalTime>
  <Words>447</Words>
  <Application>Microsoft Office PowerPoint</Application>
  <PresentationFormat>Ekran Gösterisi (4:3)</PresentationFormat>
  <Paragraphs>54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Ofis Teması</vt:lpstr>
      <vt:lpstr>PowerPoint Sunusu</vt:lpstr>
      <vt:lpstr>DİKDÖRTGEN </vt:lpstr>
      <vt:lpstr>PowerPoint Sunusu</vt:lpstr>
      <vt:lpstr>KARE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Bülent Cemal Altunkılıç</dc:creator>
  <cp:lastModifiedBy>Bülent Cemal Altunkılıç</cp:lastModifiedBy>
  <cp:revision>92</cp:revision>
  <dcterms:created xsi:type="dcterms:W3CDTF">2019-04-24T10:25:26Z</dcterms:created>
  <dcterms:modified xsi:type="dcterms:W3CDTF">2019-05-22T08:30:44Z</dcterms:modified>
</cp:coreProperties>
</file>